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73" r:id="rId9"/>
    <p:sldId id="274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65" r:id="rId18"/>
    <p:sldId id="25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661"/>
    <a:srgbClr val="F5A904"/>
    <a:srgbClr val="564D16"/>
    <a:srgbClr val="ABA9AA"/>
    <a:srgbClr val="7F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>
        <p:scale>
          <a:sx n="78" d="100"/>
          <a:sy n="78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61E7-ACC2-4B9E-A065-E2DD6381C6AF}" type="datetimeFigureOut">
              <a:rPr lang="es-AR" smtClean="0"/>
              <a:t>11/3/2020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0B98-43A0-47E7-BC92-1CEB1A86A4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01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720850" y="717550"/>
            <a:ext cx="5934317" cy="175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ES" sz="4400" b="1" spc="-130" dirty="0" smtClean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  <a:endParaRPr lang="es-ES" sz="4400" b="1" spc="-130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720850" y="2330135"/>
            <a:ext cx="221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i="1" dirty="0" smtClean="0">
                <a:solidFill>
                  <a:srgbClr val="ABA9AA"/>
                </a:solidFill>
              </a:rPr>
              <a:t>ALASA </a:t>
            </a:r>
            <a:r>
              <a:rPr lang="es-ES" sz="3200" b="1" i="1" dirty="0">
                <a:solidFill>
                  <a:srgbClr val="ABA9AA"/>
                </a:solidFill>
              </a:rPr>
              <a:t>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346198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902200" y="1155700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68653F-4C42-47BA-AC95-E59955C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43EE8F6-05E7-473F-80D0-E6FEC913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B07162-5FA1-44E7-B4CA-55BBE36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19CAA1-534B-4835-A25C-FFAD2BFC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502CE9-DE7E-466B-9F6B-ED0D43E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1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CD3DB55-41D0-4124-8174-70642EF92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AEFEA36-641E-405D-B231-C5F20FC2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25421C-3875-4113-AF6E-4CA5DE0B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EA60E-3909-4E47-B427-B956333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63AF43-5B81-43DA-A83F-6D26F0F7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/>
          <a:stretch/>
        </p:blipFill>
        <p:spPr>
          <a:xfrm>
            <a:off x="0" y="0"/>
            <a:ext cx="554445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B70E27-37FE-42A2-B462-E5FDED6DD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EFF-AB9B-482D-BA83-C2820844C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7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1E1CCB-9223-400F-9918-76197F4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2" y="4940360"/>
            <a:ext cx="1816098" cy="960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222613A-A64B-4118-9C55-616218714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148939" y="1742658"/>
            <a:ext cx="749301" cy="812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EB96C4-0221-4A98-BA2E-0693B5BC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896651" y="956866"/>
            <a:ext cx="749301" cy="7006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F3C947-A16D-424A-94D6-845818850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327240" y="1526758"/>
            <a:ext cx="431800" cy="3953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C8886F-DF59-43AA-84DF-D9A0123B1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07012" y="-1"/>
            <a:ext cx="788988" cy="7791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9479C68-E84D-4F99-A144-8EF76DE99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223340" y="956867"/>
            <a:ext cx="169861" cy="1317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1F626F-C804-4698-A8DE-48D4B6B2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016341" y="3557150"/>
            <a:ext cx="317500" cy="4670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4CEFAD7-915C-4AEF-BD03-CDDF9F01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044118" y="4234083"/>
            <a:ext cx="1451260" cy="14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471611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6318251" y="185165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6EA9A-4DBC-4D98-9DEB-54F648CC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1BD27E-6765-4D93-B31A-DBE3EFF7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7391A0-59A9-4195-8797-78BC55723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8EFEAE3-6810-4176-B92D-E93DB764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228190B-FF66-4773-861C-B54DFB4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8B1015-0932-4623-BB04-B8F903F4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8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44E61-5352-4124-A33D-C47B1772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2DEC6-E4C4-4E0E-9252-7BC02954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C0D42E-3839-4C54-BDC1-376F30FE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FFFA9DC-3773-42E7-BE32-B8691243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9F569B-6D1B-41DE-8B37-6CEDA6003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F9E9AE-3557-41DA-9A9D-45835F7C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024055-E9F0-485E-AED8-C19480F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5D1856F-FDBB-4774-B615-2ED5448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940" cy="6885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62" y="1934586"/>
            <a:ext cx="1872477" cy="990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933402" y="1215877"/>
            <a:ext cx="8048998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6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473869" y="1473200"/>
            <a:ext cx="749301" cy="812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2497690" y="753280"/>
            <a:ext cx="749301" cy="7006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165146" y="1637495"/>
            <a:ext cx="431800" cy="395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892499" y="1908183"/>
            <a:ext cx="788988" cy="7791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0938670" y="242909"/>
            <a:ext cx="169861" cy="1317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341271" y="3287692"/>
            <a:ext cx="317500" cy="4670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661569" y="3272620"/>
            <a:ext cx="990601" cy="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7BF2BB-95B0-467D-9D0A-1353F5385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385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53334CB-666C-4EAF-9F8F-A13344BC5E2E}"/>
              </a:ext>
            </a:extLst>
          </p:cNvPr>
          <p:cNvSpPr/>
          <p:nvPr userDrawn="1"/>
        </p:nvSpPr>
        <p:spPr>
          <a:xfrm>
            <a:off x="812800" y="-1"/>
            <a:ext cx="469900" cy="1727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F368FBD-DB7F-4B86-A412-BBCDAD220D20}"/>
              </a:ext>
            </a:extLst>
          </p:cNvPr>
          <p:cNvCxnSpPr/>
          <p:nvPr userDrawn="1"/>
        </p:nvCxnSpPr>
        <p:spPr>
          <a:xfrm>
            <a:off x="1384300" y="5727700"/>
            <a:ext cx="10172700" cy="0"/>
          </a:xfrm>
          <a:prstGeom prst="line">
            <a:avLst/>
          </a:prstGeom>
          <a:ln w="6350">
            <a:solidFill>
              <a:srgbClr val="F5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A9B49D-6EEB-4955-9355-A4DF26D0F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63" y="5857775"/>
            <a:ext cx="1531537" cy="8102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E782DC-2056-4496-B98E-03704552F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182B7A-2C3D-400C-A0B5-C83E0412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07DA36-0498-48BE-A49B-CC02139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96086B-A7D5-47E2-AF0C-2C1CF1A8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1CC8C5-CAA9-42BB-ABB5-BCD63D1D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75EB05-90D3-4B13-AB2C-50D18165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A6158D-E0D7-418B-AE9A-084C9D0D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0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072B9-315D-467A-8813-D9A9F2DB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9963C1-AA87-4D37-983B-479F1EC5C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841D5-6CF7-4E5B-A951-AF4F9D558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A9285-664C-40D3-B9DA-569BA65A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705CEF-4B8E-4467-A8DC-721E762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FD7A26-C9E0-495E-A78D-F8F8D04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E23E1-57DF-4832-A6DF-4119D475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C23B07-E882-41E7-B8B6-A2A68E2E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FD65B0-015F-4B7B-84C2-AED15B3B8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1DBFA6-40FB-4DEC-927A-3AB90935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D2AA41-065B-42CA-846B-F8E62DE1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4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8000" y="2831401"/>
            <a:ext cx="6096000" cy="1104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s-ES" sz="20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20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2115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9807" y="524328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180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DAÑO EN HORTÍCOLAS</a:t>
            </a:r>
            <a:endParaRPr lang="es-AR" altLang="es-AR" sz="1800">
              <a:solidFill>
                <a:srgbClr val="8E86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226097" y="726688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1800" dirty="0">
                <a:latin typeface="+mn-lt"/>
              </a:rPr>
              <a:t>% DE PÉRDIDA DE MASA FOLIAR</a:t>
            </a:r>
            <a:endParaRPr lang="es-AR" altLang="es-AR" sz="1800" dirty="0">
              <a:latin typeface="+mn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11403" y="1719344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PARA CADA ESPECIE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5575" y="2335148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1800" dirty="0">
                <a:latin typeface="+mn-lt"/>
              </a:rPr>
              <a:t>ESTADO FENOLÓGICO EN EL MOMENTO DEL SINIESTRO</a:t>
            </a:r>
            <a:endParaRPr lang="es-AR" altLang="es-AR" sz="1800" dirty="0">
              <a:latin typeface="+mn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044175" y="3821412"/>
            <a:ext cx="1583893" cy="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78983" y="4950451"/>
            <a:ext cx="5134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latin typeface="+mn-lt"/>
              </a:rPr>
              <a:t>+ PÉRDIDA DIRECTA DE FRUTOS</a:t>
            </a:r>
            <a:endParaRPr lang="es-AR" altLang="es-AR" sz="2000" dirty="0"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57345" y="90027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 DE PERITACIÓN</a:t>
            </a:r>
            <a:endParaRPr lang="es-AR" altLang="es-AR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27571" t="15006" r="29648" b="29943"/>
          <a:stretch/>
        </p:blipFill>
        <p:spPr>
          <a:xfrm>
            <a:off x="805629" y="2407627"/>
            <a:ext cx="3106174" cy="2247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3775" t="36051" r="27746" b="5517"/>
          <a:stretch/>
        </p:blipFill>
        <p:spPr>
          <a:xfrm>
            <a:off x="5976729" y="1345232"/>
            <a:ext cx="5910471" cy="40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95645" y="523441"/>
            <a:ext cx="388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DAÑO EN CEREZO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799" y="847493"/>
            <a:ext cx="10643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sz="20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Fruto en planta con contusiones</a:t>
            </a:r>
            <a:r>
              <a:rPr lang="es-ES" altLang="es-AR" sz="20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que 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no afecten el epicarpio.</a:t>
            </a:r>
            <a:r>
              <a:rPr lang="es-ES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...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…25% daño</a:t>
            </a:r>
            <a:r>
              <a:rPr lang="es-AR" altLang="es-AR" sz="2000" dirty="0">
                <a:solidFill>
                  <a:srgbClr val="8E8661"/>
                </a:solidFill>
                <a:latin typeface="+mn-lt"/>
              </a:rPr>
              <a:t> </a:t>
            </a:r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8289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26994" y="3431375"/>
            <a:ext cx="96235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sz="20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con 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laceraciones que afecten el 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mesocarpio…</a:t>
            </a:r>
            <a:r>
              <a:rPr lang="es-ES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.................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.100% </a:t>
            </a:r>
            <a:r>
              <a:rPr lang="es-AR" altLang="es-AR" sz="20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Fruto </a:t>
            </a:r>
            <a:r>
              <a:rPr lang="es-AR" altLang="es-AR" sz="2000" dirty="0" smtClean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daño</a:t>
            </a:r>
            <a:r>
              <a:rPr lang="es-AR" altLang="es-AR" sz="2000" b="0" dirty="0" smtClean="0">
                <a:solidFill>
                  <a:srgbClr val="8E8661"/>
                </a:solidFill>
                <a:latin typeface="+mn-lt"/>
              </a:rPr>
              <a:t> </a:t>
            </a:r>
            <a:endParaRPr lang="es-AR" altLang="es-AR" sz="2000" b="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26390"/>
            <a:ext cx="2819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2152" y="130145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F5A904"/>
                </a:solidFill>
                <a:latin typeface="+mn-lt"/>
              </a:rPr>
              <a:t>DAÑO EN OLIVOS</a:t>
            </a:r>
            <a:endParaRPr lang="es-AR" altLang="es-AR" dirty="0">
              <a:solidFill>
                <a:srgbClr val="F5A904"/>
              </a:solidFill>
              <a:latin typeface="+mn-lt"/>
            </a:endParaRPr>
          </a:p>
        </p:txBody>
      </p:sp>
      <p:pic>
        <p:nvPicPr>
          <p:cNvPr id="3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2667000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800" y="1295400"/>
            <a:ext cx="10593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25%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73" y="1281112"/>
            <a:ext cx="2514600" cy="229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623824" y="3211512"/>
            <a:ext cx="1208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50%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962400"/>
            <a:ext cx="6460273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831872" y="4191000"/>
            <a:ext cx="1111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100 %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13932" y="40830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F5A904"/>
                </a:solidFill>
                <a:latin typeface="+mn-lt"/>
              </a:rPr>
              <a:t>DAÑO</a:t>
            </a:r>
            <a:r>
              <a:rPr lang="es-ES" altLang="es-AR" sz="2000" dirty="0">
                <a:solidFill>
                  <a:srgbClr val="F5A904"/>
                </a:solidFill>
                <a:latin typeface="+mn-lt"/>
              </a:rPr>
              <a:t> EN MEMBRILLEROS</a:t>
            </a:r>
            <a:endParaRPr lang="es-AR" altLang="es-AR" sz="2000" dirty="0">
              <a:solidFill>
                <a:srgbClr val="F5A904"/>
              </a:solidFill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2931" y="636365"/>
            <a:ext cx="10543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Fruto con o sin contusiones o laceraciones sin proyección en el mesocarpio </a:t>
            </a:r>
            <a:r>
              <a:rPr lang="es-ES" altLang="es-AR" sz="18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.. </a:t>
            </a: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. 0 %</a:t>
            </a:r>
            <a:endParaRPr lang="es-AR" altLang="es-AR" sz="1800" dirty="0">
              <a:solidFill>
                <a:srgbClr val="8E866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15" y="1254495"/>
            <a:ext cx="21717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90432" y="1411262"/>
            <a:ext cx="72845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Fr</a:t>
            </a:r>
            <a:r>
              <a:rPr lang="es-AR" altLang="es-AR" sz="1800" dirty="0" err="1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uto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caído o 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en planta </a:t>
            </a: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con contusiones o laceraciones y 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su proyección interior en el mesocarpio mayor a 1 cm, susceptible de</a:t>
            </a:r>
            <a:r>
              <a:rPr lang="es-ES" altLang="es-AR" sz="180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aprovechamiento </a:t>
            </a:r>
            <a:r>
              <a:rPr lang="es-AR" altLang="es-AR" sz="18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industrial </a:t>
            </a:r>
            <a:r>
              <a:rPr lang="es-ES" altLang="es-AR" sz="18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..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…25%</a:t>
            </a:r>
            <a:endParaRPr lang="es-AR" altLang="es-AR" sz="18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6" name="Imagen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52" y="2699018"/>
            <a:ext cx="32956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71241" y="5178382"/>
            <a:ext cx="103037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Fruto caído no susceptible de aprovechamiento </a:t>
            </a:r>
            <a:r>
              <a:rPr lang="es-ES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in</a:t>
            </a:r>
            <a:r>
              <a:rPr lang="es-AR" altLang="es-AR" sz="1800" dirty="0" err="1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dustrial</a:t>
            </a:r>
            <a:r>
              <a:rPr lang="es-AR" altLang="es-AR" sz="18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 …</a:t>
            </a:r>
            <a:r>
              <a:rPr lang="es-ES" altLang="es-AR" sz="1800" dirty="0" smtClean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s-AR" altLang="es-AR" sz="1800" dirty="0">
                <a:solidFill>
                  <a:srgbClr val="8E8661"/>
                </a:solidFill>
                <a:latin typeface="+mn-lt"/>
                <a:cs typeface="Arial" panose="020B0604020202020204" pitchFamily="34" charset="0"/>
              </a:rPr>
              <a:t>.100% </a:t>
            </a:r>
            <a:r>
              <a:rPr lang="es-AR" altLang="es-AR" sz="1800" b="0" dirty="0">
                <a:solidFill>
                  <a:srgbClr val="8E8661"/>
                </a:solidFill>
                <a:latin typeface="+mn-lt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50000"/>
              </a:spcBef>
            </a:pPr>
            <a:endParaRPr lang="es-AR" altLang="es-AR" sz="1800" b="0" dirty="0">
              <a:solidFill>
                <a:srgbClr val="8E866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84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61839" y="0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F5A90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DAÑO EN </a:t>
            </a:r>
            <a:r>
              <a:rPr lang="es-AR" altLang="es-AR" dirty="0">
                <a:solidFill>
                  <a:srgbClr val="F5A90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ES" altLang="es-AR" dirty="0">
                <a:solidFill>
                  <a:srgbClr val="F5A90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LMENDRO, NOGAL Y PISTACHO</a:t>
            </a:r>
            <a:endParaRPr lang="es-AR" altLang="es-AR" b="0" dirty="0">
              <a:solidFill>
                <a:srgbClr val="F5A90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8" y="3948192"/>
            <a:ext cx="1981200" cy="172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27448" y="1734520"/>
            <a:ext cx="5406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  <a:latin typeface="+mn-lt"/>
              </a:rPr>
              <a:t>Fruto en la planta, con o sin contusiones o laceraciones </a:t>
            </a:r>
            <a:r>
              <a:rPr lang="es-ES" altLang="es-AR" dirty="0" smtClean="0">
                <a:solidFill>
                  <a:srgbClr val="8E8661"/>
                </a:solidFill>
                <a:latin typeface="+mn-lt"/>
              </a:rPr>
              <a:t>.. </a:t>
            </a:r>
            <a:r>
              <a:rPr lang="es-ES" altLang="es-AR" dirty="0">
                <a:solidFill>
                  <a:srgbClr val="8E8661"/>
                </a:solidFill>
                <a:latin typeface="+mn-lt"/>
              </a:rPr>
              <a:t>. . . . 0 %</a:t>
            </a:r>
            <a:endParaRPr lang="es-AR" altLang="es-AR" dirty="0">
              <a:solidFill>
                <a:srgbClr val="8E8661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26725" y="3842837"/>
            <a:ext cx="678923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  <a:latin typeface="+mn-lt"/>
              </a:rPr>
              <a:t>Fruto caído, susceptible de aprovechamiento industrial . . . . . . . . . . . . . . . . . . . . . . . 50 %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dirty="0" smtClean="0">
                <a:solidFill>
                  <a:srgbClr val="8E8661"/>
                </a:solidFill>
                <a:latin typeface="+mn-lt"/>
              </a:rPr>
              <a:t>Fruto </a:t>
            </a:r>
            <a:r>
              <a:rPr lang="es-ES" altLang="es-AR" dirty="0">
                <a:solidFill>
                  <a:srgbClr val="8E8661"/>
                </a:solidFill>
                <a:latin typeface="+mn-lt"/>
              </a:rPr>
              <a:t>caído no susceptible de aprovechamiento industrial . . . . . . . . . . . . . . . . . . . . 100%</a:t>
            </a:r>
            <a:endParaRPr lang="es-AR" altLang="es-AR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58" y="541215"/>
            <a:ext cx="1982118" cy="156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58" y="2247971"/>
            <a:ext cx="1982118" cy="159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4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141034" y="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DAÑO EN DAMASCO, CIRUELO, DURAZNERO, MANZANO Y PERAL</a:t>
            </a:r>
            <a:endParaRPr lang="es-AR" altLang="es-AR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21364" y="830997"/>
            <a:ext cx="9062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  <a:latin typeface="+mn-lt"/>
              </a:rPr>
              <a:t>Fruto con menos de 3 contusiones sin progresión interior &gt; 0,01 cm</a:t>
            </a:r>
            <a:r>
              <a:rPr lang="es-ES" altLang="es-AR" baseline="30000" dirty="0">
                <a:solidFill>
                  <a:srgbClr val="8E8661"/>
                </a:solidFill>
                <a:latin typeface="+mn-lt"/>
              </a:rPr>
              <a:t>2</a:t>
            </a:r>
            <a:endParaRPr lang="es-AR" altLang="es-AR" baseline="30000" dirty="0">
              <a:solidFill>
                <a:srgbClr val="8E8661"/>
              </a:solidFill>
              <a:latin typeface="+mn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19010" y="212365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</a:rPr>
              <a:t>25 %</a:t>
            </a:r>
            <a:endParaRPr lang="es-AR" altLang="es-AR" dirty="0">
              <a:solidFill>
                <a:srgbClr val="8E8661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1364" y="3411856"/>
            <a:ext cx="9909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dirty="0">
                <a:solidFill>
                  <a:srgbClr val="8E8661"/>
                </a:solidFill>
                <a:latin typeface="+mn-lt"/>
              </a:rPr>
              <a:t>Fruto con 1 o más laceraciones con progresión interior &gt; 0,01 cm</a:t>
            </a:r>
            <a:r>
              <a:rPr lang="es-ES" altLang="es-AR" baseline="30000" dirty="0">
                <a:solidFill>
                  <a:srgbClr val="8E8661"/>
                </a:solidFill>
                <a:latin typeface="+mn-lt"/>
              </a:rPr>
              <a:t>2</a:t>
            </a:r>
            <a:r>
              <a:rPr lang="es-ES" altLang="es-AR" dirty="0">
                <a:solidFill>
                  <a:srgbClr val="8E8661"/>
                </a:solidFill>
                <a:latin typeface="+mn-lt"/>
              </a:rPr>
              <a:t> y &lt; 1 cm</a:t>
            </a:r>
            <a:r>
              <a:rPr lang="es-ES" altLang="es-AR" baseline="30000" dirty="0">
                <a:solidFill>
                  <a:srgbClr val="8E8661"/>
                </a:solidFill>
                <a:latin typeface="+mn-lt"/>
              </a:rPr>
              <a:t>2</a:t>
            </a:r>
            <a:endParaRPr lang="es-AR" altLang="es-AR" baseline="30000" dirty="0">
              <a:solidFill>
                <a:srgbClr val="8E8661"/>
              </a:solidFill>
              <a:latin typeface="+mn-lt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919010" y="50958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</a:rPr>
              <a:t>50 %</a:t>
            </a:r>
            <a:endParaRPr lang="es-AR" altLang="es-AR" dirty="0">
              <a:solidFill>
                <a:srgbClr val="8E866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67" y="1756268"/>
            <a:ext cx="1857092" cy="127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97" y="1785462"/>
            <a:ext cx="1933327" cy="131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787" y="1799946"/>
            <a:ext cx="1829647" cy="126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847" y="3984613"/>
            <a:ext cx="1753412" cy="150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477" y="3964830"/>
            <a:ext cx="1829647" cy="152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022" y="3970917"/>
            <a:ext cx="1753412" cy="151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27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364059" y="93566"/>
            <a:ext cx="739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000" dirty="0">
                <a:solidFill>
                  <a:srgbClr val="F5A90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DAÑO EN DAMASCO, CIRUELO, DURAZNERO, MANZANO Y PERAL</a:t>
            </a:r>
            <a:endParaRPr lang="es-AR" altLang="es-AR" sz="2000" dirty="0">
              <a:solidFill>
                <a:srgbClr val="F5A90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74541" y="865736"/>
            <a:ext cx="96327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Fruto con 1 o más laceraciones con progresión interior &gt; 1 cm</a:t>
            </a:r>
            <a:r>
              <a:rPr lang="es-ES" altLang="es-AR" sz="2000" baseline="30000" dirty="0">
                <a:solidFill>
                  <a:srgbClr val="8E8661"/>
                </a:solidFill>
                <a:latin typeface="+mn-lt"/>
              </a:rPr>
              <a:t>2</a:t>
            </a:r>
          </a:p>
          <a:p>
            <a:pPr eaLnBrk="1" hangingPunct="1"/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No apto consumo en fresco, susceptible de aprovechamiento industrial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08" y="1779945"/>
            <a:ext cx="2019816" cy="132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71" y="1779945"/>
            <a:ext cx="1904011" cy="139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161" y="1779944"/>
            <a:ext cx="1753412" cy="142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95067" y="2295504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</a:rPr>
              <a:t>75 %</a:t>
            </a:r>
            <a:endParaRPr lang="es-AR" altLang="es-AR" dirty="0">
              <a:solidFill>
                <a:srgbClr val="8E8661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828800" y="3413733"/>
            <a:ext cx="93242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Fruto con 1 o más laceraciones con progresión interior &gt; 1 cm</a:t>
            </a:r>
            <a:r>
              <a:rPr lang="es-ES" altLang="es-AR" sz="2000" baseline="30000" dirty="0">
                <a:solidFill>
                  <a:srgbClr val="8E8661"/>
                </a:solidFill>
                <a:latin typeface="+mn-lt"/>
              </a:rPr>
              <a:t>2 </a:t>
            </a:r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no</a:t>
            </a:r>
            <a:endParaRPr lang="es-ES" altLang="es-AR" sz="2000" baseline="30000" dirty="0">
              <a:solidFill>
                <a:srgbClr val="8E8661"/>
              </a:solidFill>
              <a:latin typeface="+mn-lt"/>
            </a:endParaRPr>
          </a:p>
          <a:p>
            <a:pPr eaLnBrk="1" hangingPunct="1"/>
            <a:r>
              <a:rPr lang="es-ES" altLang="es-AR" sz="2000" dirty="0">
                <a:solidFill>
                  <a:srgbClr val="8E8661"/>
                </a:solidFill>
                <a:latin typeface="+mn-lt"/>
              </a:rPr>
              <a:t>apto consumo en fresco y no susceptible de aprovechamiento industrial</a:t>
            </a:r>
            <a:endParaRPr lang="es-AR" altLang="es-AR" sz="20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161" y="4253023"/>
            <a:ext cx="1753412" cy="141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071" y="4253023"/>
            <a:ext cx="1904011" cy="143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108" y="4253024"/>
            <a:ext cx="2019816" cy="141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82254" y="5072101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</a:rPr>
              <a:t>100 %</a:t>
            </a:r>
            <a:endParaRPr lang="es-AR" altLang="es-AR" dirty="0">
              <a:solidFill>
                <a:srgbClr val="8E8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24894" y="342759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2800" dirty="0">
                <a:solidFill>
                  <a:srgbClr val="F5A904"/>
                </a:solidFill>
                <a:latin typeface="+mn-lt"/>
              </a:rPr>
              <a:t>DAÑO EN VID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800" dirty="0">
                <a:solidFill>
                  <a:srgbClr val="8E8661"/>
                </a:solidFill>
                <a:latin typeface="+mn-lt"/>
              </a:rPr>
              <a:t>POR LA IMPORTANCIA DENTRO DE LA PROVINCIA SE TRATARÁ EN EL SIGUIENTE TALLER</a:t>
            </a:r>
            <a:endParaRPr lang="es-AR" altLang="es-AR" sz="2800" dirty="0">
              <a:solidFill>
                <a:srgbClr val="8E8661"/>
              </a:solidFill>
              <a:latin typeface="+mn-lt"/>
            </a:endParaRPr>
          </a:p>
        </p:txBody>
      </p:sp>
      <p:pic>
        <p:nvPicPr>
          <p:cNvPr id="4" name="Imagen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05" y="2522549"/>
            <a:ext cx="3214869" cy="294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94" y="2522549"/>
            <a:ext cx="3311661" cy="294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67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35BA080-876A-4A89-ACDF-0FF029604B15}"/>
              </a:ext>
            </a:extLst>
          </p:cNvPr>
          <p:cNvSpPr txBox="1"/>
          <p:nvPr/>
        </p:nvSpPr>
        <p:spPr>
          <a:xfrm>
            <a:off x="5544643" y="1125935"/>
            <a:ext cx="6415539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4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 DE </a:t>
            </a:r>
            <a:r>
              <a:rPr lang="es-ES" sz="4400" b="1" dirty="0" smtClean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DENUNCIAS</a:t>
            </a:r>
          </a:p>
          <a:p>
            <a:pPr algn="ctr">
              <a:lnSpc>
                <a:spcPts val="4000"/>
              </a:lnSpc>
            </a:pPr>
            <a:r>
              <a:rPr lang="es-ES" sz="4400" b="1" dirty="0" smtClean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</a:p>
          <a:p>
            <a:pPr>
              <a:lnSpc>
                <a:spcPts val="4000"/>
              </a:lnSpc>
            </a:pPr>
            <a:endParaRPr lang="es-ES" sz="4400" b="1" dirty="0" smtClean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s-ES" sz="4400" b="1" dirty="0" smtClean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TASACION DE DAÑOS</a:t>
            </a:r>
          </a:p>
          <a:p>
            <a:pPr>
              <a:lnSpc>
                <a:spcPts val="4000"/>
              </a:lnSpc>
            </a:pPr>
            <a:endParaRPr lang="es-ES" sz="4400" b="1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35BA080-876A-4A89-ACDF-0FF029604B15}"/>
              </a:ext>
            </a:extLst>
          </p:cNvPr>
          <p:cNvSpPr txBox="1"/>
          <p:nvPr/>
        </p:nvSpPr>
        <p:spPr>
          <a:xfrm>
            <a:off x="6143957" y="471389"/>
            <a:ext cx="4488729" cy="540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2400" b="1" dirty="0" smtClean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INFORMACION DEL RADAR </a:t>
            </a:r>
            <a:endParaRPr lang="es-ES" sz="2400" b="1" dirty="0">
              <a:solidFill>
                <a:srgbClr val="8E86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15" y="1582811"/>
            <a:ext cx="3956083" cy="296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0" y="1329181"/>
            <a:ext cx="3518264" cy="2521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03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8" y="528062"/>
            <a:ext cx="7693183" cy="60215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87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99" y="1949804"/>
            <a:ext cx="3412292" cy="29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32" y="0"/>
            <a:ext cx="4968059" cy="3710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35BA080-876A-4A89-ACDF-0FF029604B15}"/>
              </a:ext>
            </a:extLst>
          </p:cNvPr>
          <p:cNvSpPr txBox="1"/>
          <p:nvPr/>
        </p:nvSpPr>
        <p:spPr>
          <a:xfrm>
            <a:off x="6313832" y="3979121"/>
            <a:ext cx="5445722" cy="1053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2400" b="1" dirty="0" smtClean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SE TOMA DENUNCIA </a:t>
            </a:r>
          </a:p>
          <a:p>
            <a:pPr algn="ctr">
              <a:lnSpc>
                <a:spcPts val="4000"/>
              </a:lnSpc>
            </a:pPr>
            <a:r>
              <a:rPr lang="es-ES" sz="2400" b="1" dirty="0" smtClean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LOS DISTRITOS HABILITADOS</a:t>
            </a:r>
            <a:endParaRPr lang="es-ES" sz="2400" b="1" dirty="0">
              <a:solidFill>
                <a:srgbClr val="8E86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3578716" y="412277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TASACIÓN DE DAÑOS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F124943-FCDB-4EE3-8BDC-E92E5105FE0F}"/>
              </a:ext>
            </a:extLst>
          </p:cNvPr>
          <p:cNvSpPr txBox="1"/>
          <p:nvPr/>
        </p:nvSpPr>
        <p:spPr>
          <a:xfrm>
            <a:off x="1993899" y="1085502"/>
            <a:ext cx="63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64D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CAMPAÑA 2019-2020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3EA94-455F-4F82-A579-6357E3B6E744}"/>
              </a:ext>
            </a:extLst>
          </p:cNvPr>
          <p:cNvSpPr txBox="1"/>
          <p:nvPr/>
        </p:nvSpPr>
        <p:spPr>
          <a:xfrm>
            <a:off x="2914541" y="1981373"/>
            <a:ext cx="6079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3 PERITOS INSTRUCTORES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28 PERITOS TASADORES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19 PERITOS PRACTICANTES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2 PERITOS APRENDICES 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3 AUDITORES (POOL ASEGURADOR)</a:t>
            </a: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1 SUPERVISOR (D.C.C.)</a:t>
            </a:r>
          </a:p>
          <a:p>
            <a:r>
              <a:rPr lang="es-ES" sz="3600" b="1" dirty="0" smtClean="0">
                <a:solidFill>
                  <a:srgbClr val="8E8661"/>
                </a:solidFill>
              </a:rPr>
              <a:t>TOTAL 56 PERITOS</a:t>
            </a:r>
            <a:endParaRPr lang="es-ES" sz="3600" b="1" dirty="0">
              <a:solidFill>
                <a:srgbClr val="8E8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43922" y="1293541"/>
            <a:ext cx="72390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se tasan los cultivos inscriptos en el </a:t>
            </a:r>
            <a:r>
              <a:rPr lang="es-AR" altLang="es-AR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Permanente del Uso de la Tierra </a:t>
            </a:r>
            <a:r>
              <a:rPr lang="es-AR" altLang="es-AR" b="0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eaLnBrk="1" hangingPunct="1">
              <a:spcBef>
                <a:spcPct val="50000"/>
              </a:spcBef>
            </a:pPr>
            <a:r>
              <a:rPr lang="es-AR" altLang="es-AR" dirty="0">
                <a:latin typeface="+mn-lt"/>
              </a:rPr>
              <a:t>LEY 4.438 MENDOZA, 30 DE ABRIL DE 1980</a:t>
            </a:r>
            <a:endParaRPr lang="es-ES" altLang="es-AR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s-AR" altLang="es-AR" dirty="0">
                <a:latin typeface="+mn-lt"/>
              </a:rPr>
              <a:t>DECRETO REGLAMENTARIO 2251/8</a:t>
            </a:r>
            <a:endParaRPr lang="es-ES" altLang="es-AR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s-AR" altLang="es-AR" sz="1800" dirty="0"/>
          </a:p>
          <a:p>
            <a:pPr eaLnBrk="1" hangingPunct="1">
              <a:spcBef>
                <a:spcPct val="50000"/>
              </a:spcBef>
            </a:pPr>
            <a:r>
              <a:rPr lang="es-ES" altLang="es-AR" dirty="0">
                <a:latin typeface="+mn-lt"/>
              </a:rPr>
              <a:t>En hortícolas (para el Seguro Agrícola) se considera la superficie declarada (intención de siembra)</a:t>
            </a:r>
            <a:endParaRPr lang="es-AR" altLang="es-A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2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1406" y="175592"/>
            <a:ext cx="863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8E8661"/>
                </a:solidFill>
              </a:rPr>
              <a:t>LEY 9083 EL SENADO Y CAMARA DE DIPUTADOS DE LA PROVINCIA DE MENDOZA, SANCIONAN CON FUERZA DE EMERGENCIA AGROPECUARIAS Y CONTINGENCIAS CLIMATICA </a:t>
            </a:r>
            <a:endParaRPr lang="es-AR" sz="2000" b="1" dirty="0">
              <a:solidFill>
                <a:srgbClr val="8E866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60746" y="1312395"/>
            <a:ext cx="805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8E8661"/>
                </a:solidFill>
              </a:rPr>
              <a:t>LEY 8970 DE SEGURO AGRICOLA Y SISTEMA DE COMPENSACIÓN POR EL FONDO COMPENSADOR AGRICOLA.</a:t>
            </a:r>
            <a:endParaRPr lang="es-AR" sz="2000" b="1" dirty="0">
              <a:solidFill>
                <a:srgbClr val="8E866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0746" y="2631687"/>
            <a:ext cx="316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8E8661"/>
                </a:solidFill>
              </a:rPr>
              <a:t>Resolución n°24 DACC 2019 </a:t>
            </a:r>
            <a:endParaRPr lang="es-AR" b="1" dirty="0">
              <a:solidFill>
                <a:srgbClr val="8E866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120" t="16886" r="40106" b="9088"/>
          <a:stretch/>
        </p:blipFill>
        <p:spPr>
          <a:xfrm>
            <a:off x="5394791" y="2020281"/>
            <a:ext cx="4673032" cy="4623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20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366" t="17221" r="35610" b="5343"/>
          <a:stretch/>
        </p:blipFill>
        <p:spPr>
          <a:xfrm>
            <a:off x="1828799" y="356839"/>
            <a:ext cx="4148255" cy="530798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098" t="16894" r="35793" b="7621"/>
          <a:stretch/>
        </p:blipFill>
        <p:spPr>
          <a:xfrm>
            <a:off x="6757640" y="423746"/>
            <a:ext cx="4036742" cy="51741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52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453</Words>
  <Application>Microsoft Office PowerPoint</Application>
  <PresentationFormat>Personalizado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JJ tib.</dc:creator>
  <cp:lastModifiedBy>Broda</cp:lastModifiedBy>
  <cp:revision>37</cp:revision>
  <dcterms:created xsi:type="dcterms:W3CDTF">2019-11-07T16:10:32Z</dcterms:created>
  <dcterms:modified xsi:type="dcterms:W3CDTF">2020-03-12T02:47:38Z</dcterms:modified>
</cp:coreProperties>
</file>